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9"/>
  </p:notesMasterIdLst>
  <p:sldIdLst>
    <p:sldId id="256" r:id="rId2"/>
    <p:sldId id="268" r:id="rId3"/>
    <p:sldId id="257" r:id="rId4"/>
    <p:sldId id="270" r:id="rId5"/>
    <p:sldId id="271" r:id="rId6"/>
    <p:sldId id="269" r:id="rId7"/>
    <p:sldId id="286" r:id="rId8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FFE85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84" autoAdjust="0"/>
    <p:restoredTop sz="93922" autoAdjust="0"/>
  </p:normalViewPr>
  <p:slideViewPr>
    <p:cSldViewPr>
      <p:cViewPr varScale="1">
        <p:scale>
          <a:sx n="82" d="100"/>
          <a:sy n="82" d="100"/>
        </p:scale>
        <p:origin x="67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E562-E05A-4626-B3AF-5F0B868819D9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519D9-560B-443C-B598-BE18CE88D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9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0ff5ca009_7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0ff5ca009_7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7105a416b5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7105a416b5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DBA99-D689-4CF4-9336-C5E1EE5E8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DD708-4458-4D8A-AF0E-9D6513629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FA533-BAA2-4D4E-B377-68F509FF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184E38-1198-4633-86CA-11A891C76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81E2F-5CE7-4797-97C7-7DC53FFD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77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B946D-F836-4AC6-80A5-D8DC379A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3E1062-059D-4936-95AB-AEBFFCA29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2F8D00-034C-49C5-A79F-2A180CAC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0FE400-18B7-4043-A7FF-210DD9F2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8E7526-52AE-4479-AA81-9D85DC84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0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527E71-CDB4-4A1C-A9B9-FEFA2D34F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66A81D-F747-4519-971A-75E3B29D3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F66068-78D0-4149-930C-AE01771D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15C51-1365-4825-81A1-290A411E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88CEA1-D296-492E-B090-C1E4625B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13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5172288B-DE9D-43F6-AE1D-DFA58F3C84F8}"/>
              </a:ext>
            </a:extLst>
          </p:cNvPr>
          <p:cNvSpPr/>
          <p:nvPr userDrawn="1"/>
        </p:nvSpPr>
        <p:spPr>
          <a:xfrm>
            <a:off x="0" y="4788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7882EBE0-0097-4756-884D-F8521A0145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513" y="233363"/>
            <a:ext cx="5805487" cy="6480175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BD000A37-5141-407E-A504-C96A5627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EE674FD9-79E8-4C83-8018-2847114B9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5413" y="2528888"/>
            <a:ext cx="7426325" cy="238442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38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6000" y="2034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val="116419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145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48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5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1052567" y="1125829"/>
            <a:ext cx="4670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ubTitle" idx="1"/>
          </p:nvPr>
        </p:nvSpPr>
        <p:spPr>
          <a:xfrm>
            <a:off x="1049600" y="2248224"/>
            <a:ext cx="3835200" cy="1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1055712" y="4647600"/>
            <a:ext cx="4198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333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/>
              </a:rPr>
              <a:t>Slidesgo</a:t>
            </a:r>
            <a:r>
              <a:rPr lang="en" sz="1333"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333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Flaticon</a:t>
            </a:r>
            <a:r>
              <a:rPr lang="en" sz="1333"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333" b="1"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Freepik</a:t>
            </a:r>
            <a:r>
              <a:rPr lang="en" sz="1333"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333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333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7917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81EFA-5664-450A-88F6-397721CE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9A014-5CE5-45B5-A6F1-6EC986212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D76DD-967D-4CA9-AC91-41EC1FAC9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21F1-0F01-4DC2-A6C6-08891BE5A989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35780-1C37-411C-B2A0-75843852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365D3F-1D13-4AE2-9FA0-5AC4A13A8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AD76D-0EF4-4276-8F7E-468627B80D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146905ED-E865-46D0-A601-3DEFCE15C2FF}"/>
              </a:ext>
            </a:extLst>
          </p:cNvPr>
          <p:cNvSpPr/>
          <p:nvPr userDrawn="1"/>
        </p:nvSpPr>
        <p:spPr>
          <a:xfrm>
            <a:off x="0" y="4788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84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6499E-B2E5-4591-BEBB-A3E3AB15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ED054C-3412-47D3-82BE-95CDFCF84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78D2D7-3F35-419D-95E1-ED87CBC7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50B6CF-5436-47FC-BA21-8E39BC33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08C1C0-AAF5-45DD-A8A7-55214223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11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05A9F-362A-4362-BFFD-6DF71029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E6A474-7C4E-4E27-9DF4-E3463B567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B55B91-2AE9-4D2E-BF1A-2B207145E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BE7172-DD9E-4647-BAAE-A5C679D01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5B4D9B-F41A-448C-8808-CF2F8A92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84B417-3EED-49DD-81F4-33256A14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205EB-45E6-4052-BBB6-3D0CA9DE7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AA29A0-E19E-4192-BFBD-B33E0ED25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352490-B046-454E-B559-4FFB78C44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1CB7F8-74EC-43BE-8CC3-AC88C3B4B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809302-7A73-49B8-BCC9-CE82452AC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88B65D-32D9-40D1-B731-F8E1FB65E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5BC547-6B6C-4BEE-85A4-038BCB07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FDD3A3-64FF-4EAE-9B5E-59023786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5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79CF3-7EA6-4B85-A171-852399970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F456C0-C56E-4AE7-9825-A0781042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CCFC3C-46D4-4B88-BEDC-6611A8D3B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276E43-CCDD-45BB-86F3-682A0207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C84DDF-F25C-4D7E-9EF2-36F55178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64A571-70DE-427E-9C0F-7BA60D526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94A106-160E-48A7-96F2-9F3B082E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82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C5D80-A507-4E13-8AAA-069B4300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E7BA8D-D3F8-4A1A-828D-726AEDBE4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6D0CA0-B161-4A65-97FE-420A6D5F8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ECBAF1-2609-4AEB-AF61-F543AC78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FC5DC3-2645-4711-B17A-A59555DC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725C3-F94F-4763-A8E3-D6F09F9A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6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2EB2E-6592-41DC-A275-53B65E9A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B28EC1-F0B0-46BB-8489-4F5186259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D56D4F-3FC0-4866-BECC-18B23D5CD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FA311D-3260-470D-9B63-E9F114F38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6D150F-D0F0-4EC0-B27F-8D53CFD2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D3E2AB-1126-4759-BC63-F7794B23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73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presentation-creation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15339-7239-400E-B938-586C2CA3E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9D6A12-A56D-446B-9601-F4B3998D8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022121-F57D-409D-8E1F-CB978E5AF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5B055-54BE-42A4-8DC8-10ED2ADEA08A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B0BC2B-37AD-450F-8FE5-86015DD71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2BF5BA-8393-43AB-9298-18BBD3449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9"/>
            <a:extLst>
              <a:ext uri="{FF2B5EF4-FFF2-40B4-BE49-F238E27FC236}">
                <a16:creationId xmlns:a16="http://schemas.microsoft.com/office/drawing/2014/main" id="{C2F565EB-9154-44D7-A012-F2712EDA5EE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9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5" r:id="rId13"/>
    <p:sldLayoutId id="2147483665" r:id="rId14"/>
    <p:sldLayoutId id="2147483667" r:id="rId15"/>
    <p:sldLayoutId id="2147483666" r:id="rId16"/>
    <p:sldLayoutId id="214748368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mk.edu.vn.u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http://barna-consult.com/yak-pratsyuvaty-z-ditmy-z-osoblyvymy-osvitnimy-potrebamy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ctrTitle"/>
          </p:nvPr>
        </p:nvSpPr>
        <p:spPr>
          <a:xfrm>
            <a:off x="2250303" y="528386"/>
            <a:ext cx="6275698" cy="16019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uk-UA" sz="2800" b="1" i="1" dirty="0">
                <a:solidFill>
                  <a:srgbClr val="FF9900"/>
                </a:solidFill>
              </a:rPr>
              <a:t>Центр професійного розвитку </a:t>
            </a:r>
            <a:br>
              <a:rPr lang="uk-UA" sz="2800" b="1" i="1" dirty="0">
                <a:solidFill>
                  <a:srgbClr val="FF9900"/>
                </a:solidFill>
              </a:rPr>
            </a:br>
            <a:r>
              <a:rPr lang="uk-UA" sz="2800" b="1" i="1" dirty="0">
                <a:solidFill>
                  <a:srgbClr val="FF9900"/>
                </a:solidFill>
              </a:rPr>
              <a:t>педагогічних працівників ВМР</a:t>
            </a:r>
            <a:br>
              <a:rPr lang="uk-UA" sz="7200" b="1" i="1" dirty="0">
                <a:solidFill>
                  <a:srgbClr val="FF9900"/>
                </a:solidFill>
                <a:highlight>
                  <a:srgbClr val="808080"/>
                </a:highlight>
              </a:rPr>
            </a:br>
            <a:endParaRPr sz="3933" i="1" dirty="0">
              <a:solidFill>
                <a:srgbClr val="FF9900"/>
              </a:solidFill>
              <a:highlight>
                <a:srgbClr val="808080"/>
              </a:highlight>
            </a:endParaRPr>
          </a:p>
        </p:txBody>
      </p:sp>
      <p:sp>
        <p:nvSpPr>
          <p:cNvPr id="259" name="Google Shape;259;p37"/>
          <p:cNvSpPr txBox="1">
            <a:spLocks noGrp="1"/>
          </p:cNvSpPr>
          <p:nvPr>
            <p:ph type="subTitle" idx="1"/>
          </p:nvPr>
        </p:nvSpPr>
        <p:spPr>
          <a:xfrm>
            <a:off x="1024047" y="4451098"/>
            <a:ext cx="5086870" cy="19867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</a:rPr>
              <a:t>Підготувала: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  консультант ЦПРПП ВМР  </a:t>
            </a:r>
          </a:p>
          <a:p>
            <a:r>
              <a:rPr lang="uk-UA" sz="2000" b="1" dirty="0" err="1">
                <a:solidFill>
                  <a:schemeClr val="accent2">
                    <a:lumMod val="75000"/>
                  </a:schemeClr>
                </a:solidFill>
              </a:rPr>
              <a:t>к.п.н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2000" b="1" dirty="0" err="1">
                <a:solidFill>
                  <a:schemeClr val="accent2">
                    <a:lumMod val="75000"/>
                  </a:schemeClr>
                </a:solidFill>
              </a:rPr>
              <a:t>Лановенко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 Алла Олегівна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sz="1600" b="1" i="1" dirty="0">
                <a:solidFill>
                  <a:srgbClr val="0070C0"/>
                </a:solidFill>
              </a:rPr>
              <a:t>E-mail: lanovenko@galaxy.vn.ua</a:t>
            </a:r>
          </a:p>
          <a:p>
            <a:pPr algn="r"/>
            <a:r>
              <a:rPr lang="ru-RU" sz="1600" b="1" i="1" dirty="0">
                <a:solidFill>
                  <a:srgbClr val="0070C0"/>
                </a:solidFill>
              </a:rPr>
              <a:t>Сайт: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r>
              <a:rPr lang="ru-RU" sz="16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ru-RU" sz="1600" b="1" dirty="0">
                <a:solidFill>
                  <a:srgbClr val="006FA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://mmk.edu.vn.ua</a:t>
            </a:r>
            <a:endParaRPr lang="ru-RU" sz="1600" b="1" dirty="0">
              <a:solidFill>
                <a:srgbClr val="006FA6"/>
              </a:solidFill>
            </a:endParaRPr>
          </a:p>
          <a:p>
            <a:pPr algn="r"/>
            <a:r>
              <a:rPr lang="uk-UA" sz="1600" b="1" i="1" dirty="0">
                <a:solidFill>
                  <a:srgbClr val="0070C0"/>
                </a:solidFill>
              </a:rPr>
              <a:t>т.</a:t>
            </a:r>
            <a:r>
              <a:rPr lang="en-US" sz="1600" b="1" i="1" dirty="0">
                <a:solidFill>
                  <a:srgbClr val="0070C0"/>
                </a:solidFill>
              </a:rPr>
              <a:t>67-30-82</a:t>
            </a:r>
            <a:endParaRPr lang="uk-UA" sz="1600" b="1" i="1" dirty="0">
              <a:solidFill>
                <a:srgbClr val="0070C0"/>
              </a:solidFill>
            </a:endParaRPr>
          </a:p>
          <a:p>
            <a:pPr algn="r"/>
            <a:endParaRPr lang="en-US" sz="1600" b="1" dirty="0">
              <a:solidFill>
                <a:srgbClr val="0070C0"/>
              </a:solidFill>
            </a:endParaRPr>
          </a:p>
          <a:p>
            <a:endParaRPr lang="en-US" sz="2000" b="1" dirty="0">
              <a:solidFill>
                <a:srgbClr val="0070C0"/>
              </a:solidFill>
            </a:endParaRPr>
          </a:p>
          <a:p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dirty="0"/>
          </a:p>
        </p:txBody>
      </p:sp>
      <p:sp>
        <p:nvSpPr>
          <p:cNvPr id="260" name="Google Shape;260;p37"/>
          <p:cNvSpPr/>
          <p:nvPr/>
        </p:nvSpPr>
        <p:spPr>
          <a:xfrm>
            <a:off x="-1652767" y="5592400"/>
            <a:ext cx="187000" cy="52933"/>
          </a:xfrm>
          <a:custGeom>
            <a:avLst/>
            <a:gdLst/>
            <a:ahLst/>
            <a:cxnLst/>
            <a:rect l="l" t="t" r="r" b="b"/>
            <a:pathLst>
              <a:path w="5610" h="1588" extrusionOk="0">
                <a:moveTo>
                  <a:pt x="1" y="1352"/>
                </a:moveTo>
                <a:cubicBezTo>
                  <a:pt x="1" y="1415"/>
                  <a:pt x="16" y="1477"/>
                  <a:pt x="63" y="1525"/>
                </a:cubicBezTo>
                <a:cubicBezTo>
                  <a:pt x="110" y="1572"/>
                  <a:pt x="173" y="1587"/>
                  <a:pt x="236" y="1587"/>
                </a:cubicBezTo>
                <a:lnTo>
                  <a:pt x="5358" y="1587"/>
                </a:lnTo>
                <a:cubicBezTo>
                  <a:pt x="5499" y="1587"/>
                  <a:pt x="5609" y="1477"/>
                  <a:pt x="5609" y="1352"/>
                </a:cubicBezTo>
                <a:cubicBezTo>
                  <a:pt x="5609" y="1289"/>
                  <a:pt x="5578" y="1226"/>
                  <a:pt x="5531" y="1179"/>
                </a:cubicBezTo>
                <a:cubicBezTo>
                  <a:pt x="5484" y="1148"/>
                  <a:pt x="5436" y="1116"/>
                  <a:pt x="5358" y="1116"/>
                </a:cubicBezTo>
                <a:lnTo>
                  <a:pt x="5122" y="1116"/>
                </a:lnTo>
                <a:cubicBezTo>
                  <a:pt x="5028" y="896"/>
                  <a:pt x="4808" y="739"/>
                  <a:pt x="4541" y="739"/>
                </a:cubicBezTo>
                <a:cubicBezTo>
                  <a:pt x="4368" y="739"/>
                  <a:pt x="4211" y="802"/>
                  <a:pt x="4101" y="912"/>
                </a:cubicBezTo>
                <a:cubicBezTo>
                  <a:pt x="3944" y="660"/>
                  <a:pt x="3677" y="488"/>
                  <a:pt x="3347" y="488"/>
                </a:cubicBezTo>
                <a:cubicBezTo>
                  <a:pt x="3268" y="488"/>
                  <a:pt x="3174" y="503"/>
                  <a:pt x="3096" y="535"/>
                </a:cubicBezTo>
                <a:cubicBezTo>
                  <a:pt x="2938" y="221"/>
                  <a:pt x="2609" y="1"/>
                  <a:pt x="2216" y="1"/>
                </a:cubicBezTo>
                <a:cubicBezTo>
                  <a:pt x="1760" y="1"/>
                  <a:pt x="1383" y="315"/>
                  <a:pt x="1273" y="723"/>
                </a:cubicBezTo>
                <a:cubicBezTo>
                  <a:pt x="1179" y="692"/>
                  <a:pt x="1085" y="660"/>
                  <a:pt x="990" y="660"/>
                </a:cubicBezTo>
                <a:cubicBezTo>
                  <a:pt x="708" y="660"/>
                  <a:pt x="456" y="849"/>
                  <a:pt x="378" y="1116"/>
                </a:cubicBezTo>
                <a:lnTo>
                  <a:pt x="236" y="1116"/>
                </a:lnTo>
                <a:cubicBezTo>
                  <a:pt x="95" y="1116"/>
                  <a:pt x="1" y="1226"/>
                  <a:pt x="1" y="1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61" name="Google Shape;261;p37"/>
          <p:cNvGrpSpPr/>
          <p:nvPr/>
        </p:nvGrpSpPr>
        <p:grpSpPr>
          <a:xfrm>
            <a:off x="592355" y="4129521"/>
            <a:ext cx="547517" cy="437313"/>
            <a:chOff x="986304" y="3905918"/>
            <a:chExt cx="410638" cy="327985"/>
          </a:xfrm>
        </p:grpSpPr>
        <p:sp>
          <p:nvSpPr>
            <p:cNvPr id="262" name="Google Shape;262;p37"/>
            <p:cNvSpPr/>
            <p:nvPr/>
          </p:nvSpPr>
          <p:spPr>
            <a:xfrm>
              <a:off x="986304" y="4021204"/>
              <a:ext cx="212700" cy="212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1263742" y="3905918"/>
              <a:ext cx="133200" cy="133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592A0C8B-86D7-45DB-83F8-29E8C34F4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55" y="528386"/>
            <a:ext cx="1675796" cy="1614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8" name="Google Shape;258;p37">
            <a:extLst>
              <a:ext uri="{FF2B5EF4-FFF2-40B4-BE49-F238E27FC236}">
                <a16:creationId xmlns:a16="http://schemas.microsoft.com/office/drawing/2014/main" id="{85F73F04-9614-47D5-B9AF-FDA243045094}"/>
              </a:ext>
            </a:extLst>
          </p:cNvPr>
          <p:cNvSpPr txBox="1">
            <a:spLocks/>
          </p:cNvSpPr>
          <p:nvPr/>
        </p:nvSpPr>
        <p:spPr>
          <a:xfrm>
            <a:off x="354930" y="2582909"/>
            <a:ext cx="6506070" cy="198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Ranchers"/>
              <a:buNone/>
              <a:defRPr sz="4300" b="0" i="0" u="none" strike="noStrike" cap="none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Font typeface="Ranchers"/>
              <a:buNone/>
              <a:defRPr sz="5200" b="1" i="0" u="none" strike="noStrike" cap="none">
                <a:solidFill>
                  <a:schemeClr val="accent5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ctr"/>
            <a:r>
              <a:rPr lang="ru-RU" sz="3733" b="1" dirty="0">
                <a:solidFill>
                  <a:schemeClr val="accent1">
                    <a:lumMod val="75000"/>
                  </a:schemeClr>
                </a:solidFill>
              </a:rPr>
              <a:t>Зарубіжний досвід організації інклюзивного навчання у школі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9" name="Picture 2" descr="93519 15cdb">
            <a:extLst>
              <a:ext uri="{FF2B5EF4-FFF2-40B4-BE49-F238E27FC236}">
                <a16:creationId xmlns:a16="http://schemas.microsoft.com/office/drawing/2014/main" id="{FD84C7B7-5753-4236-931E-277BBF84D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000" y="3422128"/>
            <a:ext cx="4780800" cy="328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80E0BDB-9DF1-41A1-9E65-184753B3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29" y="183554"/>
            <a:ext cx="10427871" cy="2034831"/>
          </a:xfrm>
        </p:spPr>
        <p:txBody>
          <a:bodyPr>
            <a:noAutofit/>
          </a:bodyPr>
          <a:lstStyle/>
          <a:p>
            <a:pPr algn="just" fontAlgn="base">
              <a:lnSpc>
                <a:spcPct val="10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Упродовж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останніх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спостерігається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значне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збільшення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кількості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дітей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особливими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освітніми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потребами,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отримують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освіту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інклюзивних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класах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групах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За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офіційними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статистичними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даними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результаті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інклюзивного навчання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 2021/2022 н. р.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особливими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освітніми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потребами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інклюзивних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класах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ЗЗСО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збільшилась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7608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і становить 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32686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 2020/2021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25078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інклюзивних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класів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зросла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4535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одиниць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і становить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23216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таких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класів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Для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особистісно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орієнтованого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навчання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інклюзивних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класах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введено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22 тис.758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ставок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асистентів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вчителя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5543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минулому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17 тис.215.</a:t>
            </a:r>
            <a:b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BAB1E3-94E9-424E-9BC1-2EB903CD8D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6000" y="2224846"/>
            <a:ext cx="10922870" cy="1778484"/>
          </a:xfrm>
        </p:spPr>
        <p:txBody>
          <a:bodyPr>
            <a:noAutofit/>
          </a:bodyPr>
          <a:lstStyle/>
          <a:p>
            <a:pPr algn="just" fontAlgn="base">
              <a:lnSpc>
                <a:spcPct val="100000"/>
              </a:lnSpc>
            </a:pPr>
            <a:r>
              <a:rPr lang="ru-RU" sz="1600" dirty="0"/>
              <a:t> 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Рішенням виконавчого комітету Вінницької міської ради від 9 вересня 2021 року № 2120 було затверджено мережу спеціальних та інклюзивних класів для навчання дітей з особливими освітніми потребами ЗЗСО ВМТГ на 2021-2022 </a:t>
            </a:r>
            <a:r>
              <a:rPr lang="uk-UA" sz="1600" dirty="0" err="1">
                <a:latin typeface="Arial" panose="020B0604020202020204" pitchFamily="34" charset="0"/>
                <a:cs typeface="Arial" panose="020B0604020202020204" pitchFamily="34" charset="0"/>
              </a:rPr>
              <a:t>н.р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., відповідно до якого у ВМТГ створено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173 інклюзивних класи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, в яких навчається 228 учнів та 1 спеціальний клас, в якому навчаються  6 учнів.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0000"/>
              </a:lnSpc>
            </a:pP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      Із 45 закладів загальної середньої освіти державної форми власності ВМТГ,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29 закладів працюють з дітьми з ООП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, тобто  більше половини закладів ЗСО ВМТГ мають інклюзивні класи і працюють з дітьми з ООП.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uk-UA" sz="1600" dirty="0"/>
              <a:t> 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7" name="Picture 2" descr="Иллюзия инклюзии | Социум | Наша Психология">
            <a:extLst>
              <a:ext uri="{FF2B5EF4-FFF2-40B4-BE49-F238E27FC236}">
                <a16:creationId xmlns:a16="http://schemas.microsoft.com/office/drawing/2014/main" id="{38410829-C1C3-4F87-AE3C-799F38E6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045" y="4391307"/>
            <a:ext cx="5306744" cy="228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929B62-965F-4311-8764-3081042F31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000" y="5738585"/>
            <a:ext cx="1080000" cy="1080000"/>
          </a:xfrm>
          <a:prstGeom prst="rect">
            <a:avLst/>
          </a:prstGeom>
        </p:spPr>
      </p:pic>
      <p:pic>
        <p:nvPicPr>
          <p:cNvPr id="6" name="Picture 10" descr="Учитель PNG">
            <a:extLst>
              <a:ext uri="{FF2B5EF4-FFF2-40B4-BE49-F238E27FC236}">
                <a16:creationId xmlns:a16="http://schemas.microsoft.com/office/drawing/2014/main" id="{28F3FEC1-1A04-4D19-9691-67C1F7ADE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789" y="4003330"/>
            <a:ext cx="1698988" cy="254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61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8A43419-7E9B-40A6-A3FD-5105F83F69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" r="41"/>
          <a:stretch/>
        </p:blipFill>
        <p:spPr/>
      </p:pic>
      <p:sp>
        <p:nvSpPr>
          <p:cNvPr id="24" name="Заголовок 23">
            <a:extLst>
              <a:ext uri="{FF2B5EF4-FFF2-40B4-BE49-F238E27FC236}">
                <a16:creationId xmlns:a16="http://schemas.microsoft.com/office/drawing/2014/main" id="{10315E8C-F410-4B7D-9A8E-D2CECB50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00" y="684000"/>
            <a:ext cx="5308697" cy="1325563"/>
          </a:xfrm>
        </p:spPr>
        <p:txBody>
          <a:bodyPr>
            <a:normAutofit fontScale="90000"/>
          </a:bodyPr>
          <a:lstStyle/>
          <a:p>
            <a:r>
              <a:rPr lang="ru-RU" sz="6600" b="1" dirty="0">
                <a:solidFill>
                  <a:schemeClr val="bg1"/>
                </a:solidFill>
              </a:rPr>
              <a:t>Заголовок презентации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97F0EBA-D1C1-470D-8EFC-89954E1950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6001" y="2259000"/>
            <a:ext cx="5535486" cy="942314"/>
          </a:xfrm>
        </p:spPr>
        <p:txBody>
          <a:bodyPr/>
          <a:lstStyle/>
          <a:p>
            <a:r>
              <a:rPr lang="ru-RU" b="1" dirty="0">
                <a:solidFill>
                  <a:schemeClr val="bg2"/>
                </a:solidFill>
              </a:rPr>
              <a:t>Подзаголовок презентации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E99B067-EB62-402E-805F-0F0DF821BA19}"/>
              </a:ext>
            </a:extLst>
          </p:cNvPr>
          <p:cNvSpPr/>
          <p:nvPr/>
        </p:nvSpPr>
        <p:spPr>
          <a:xfrm>
            <a:off x="6096000" y="233363"/>
            <a:ext cx="5805486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uk-UA" dirty="0"/>
              <a:t>У </a:t>
            </a:r>
            <a:r>
              <a:rPr lang="uk-UA" u="sng" dirty="0"/>
              <a:t>початковій школі </a:t>
            </a:r>
            <a:r>
              <a:rPr lang="uk-UA" dirty="0"/>
              <a:t>ВМТГ налічується 112 інклюзивних класів, в яких навчається 155 учнів з особливими освітніми потребами, з якими працюють понад 80 вчителів іноземних мов.</a:t>
            </a:r>
          </a:p>
          <a:p>
            <a:pPr algn="just" fontAlgn="base"/>
            <a:endParaRPr lang="ru-RU" dirty="0"/>
          </a:p>
          <a:p>
            <a:pPr algn="just" fontAlgn="base"/>
            <a:r>
              <a:rPr lang="uk-UA" dirty="0"/>
              <a:t>У </a:t>
            </a:r>
            <a:r>
              <a:rPr lang="uk-UA" u="sng" dirty="0"/>
              <a:t>старшій школі </a:t>
            </a:r>
            <a:r>
              <a:rPr lang="uk-UA" dirty="0"/>
              <a:t>налічується 61 інклюзивний клас, в яких працює близько 50 вчителів іноземних мов. </a:t>
            </a:r>
          </a:p>
          <a:p>
            <a:pPr algn="just" fontAlgn="base"/>
            <a:endParaRPr lang="ru-RU" dirty="0"/>
          </a:p>
          <a:p>
            <a:pPr algn="just" fontAlgn="base"/>
            <a:r>
              <a:rPr lang="uk-UA" dirty="0"/>
              <a:t>Досвід роботи вчителів іноземних мов у класах з дітьми з ООП складає переважно від 1 до 3 років, 4-5 років досвіду має дуже невеликий відсоток вчителів.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4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04BF349B-CB71-42D1-BABE-DDA601D3C2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1000" y="504000"/>
            <a:ext cx="8055000" cy="5580000"/>
          </a:xfrm>
        </p:spPr>
        <p:txBody>
          <a:bodyPr/>
          <a:lstStyle/>
          <a:p>
            <a:r>
              <a:rPr lang="uk-UA" dirty="0"/>
              <a:t>Що таке «інклюзія»?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0D9135-E5B5-46FE-909C-771BE186F2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01000" y="1179512"/>
            <a:ext cx="8955000" cy="53994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BABA5A-6EA1-49A6-8BF9-3498F0E33C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892" y="5778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9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C7ADB-6727-4630-B235-1FCD3AEB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Структура школи у США, де навчаються діти з ООП: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E7F313-844A-4FCD-A463-A4A5DDEDD63C}"/>
              </a:ext>
            </a:extLst>
          </p:cNvPr>
          <p:cNvSpPr/>
          <p:nvPr/>
        </p:nvSpPr>
        <p:spPr>
          <a:xfrm>
            <a:off x="395100" y="1479678"/>
            <a:ext cx="6096000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89535" lvl="0" indent="-342900" algn="just" fontAlgn="base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 спеціальної освіти /координатор </a:t>
            </a:r>
          </a:p>
          <a:p>
            <a:pPr marR="89535" lvl="0" algn="just" fontAlgn="base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9535" lvl="0" indent="-342900" algn="just" fontAlgn="base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Вчитель спеціальної освіти </a:t>
            </a:r>
          </a:p>
          <a:p>
            <a:pPr marL="342900" marR="89535" lvl="0" indent="-342900" algn="just" fontAlgn="base"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9535" lvl="0" indent="-342900" algn="just" fontAlgn="base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загальної освіти </a:t>
            </a:r>
          </a:p>
          <a:p>
            <a:pPr marL="342900" marR="89535" lvl="0" indent="-342900" algn="just" fontAlgn="base"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9535" lvl="0" indent="-342900" algn="just" fontAlgn="base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Соціальний працівник/шкільний психолог </a:t>
            </a:r>
          </a:p>
          <a:p>
            <a:pPr marL="342900" marR="89535" lvl="0" indent="-342900" algn="just" fontAlgn="base"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9535" lvl="0" indent="-342900" algn="just" fontAlgn="base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Фахівець розвитку мовлення </a:t>
            </a:r>
          </a:p>
          <a:p>
            <a:pPr marR="89535" lvl="0" algn="just" fontAlgn="base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9535" lvl="0" indent="-342900" algn="just" fontAlgn="base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Працетерапевт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Ерготерапевт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фахівець з розвитку моторики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EEE003-DCA9-4459-981C-BDF82370DA8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369" r="3031" b="369"/>
          <a:stretch/>
        </p:blipFill>
        <p:spPr>
          <a:xfrm>
            <a:off x="7221000" y="2304000"/>
            <a:ext cx="3960000" cy="33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DF99DEF-DFAC-43D4-B4C0-D5C670DBF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1000" y="324000"/>
            <a:ext cx="10620738" cy="5175000"/>
          </a:xfrm>
        </p:spPr>
        <p:txBody>
          <a:bodyPr/>
          <a:lstStyle/>
          <a:p>
            <a:endParaRPr lang="uk-UA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C47BBA-3323-411D-ADAA-0057B7F93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0" y="234000"/>
            <a:ext cx="7325470" cy="5175000"/>
          </a:xfrm>
          <a:prstGeom prst="rect">
            <a:avLst/>
          </a:prstGeom>
        </p:spPr>
      </p:pic>
      <p:pic>
        <p:nvPicPr>
          <p:cNvPr id="1026" name="Picture 2" descr="Незвичайний майстер-клас для особливих дітей. ХПІ розвиває інклюзивну  освіту – Національний технічний університет">
            <a:extLst>
              <a:ext uri="{FF2B5EF4-FFF2-40B4-BE49-F238E27FC236}">
                <a16:creationId xmlns:a16="http://schemas.microsoft.com/office/drawing/2014/main" id="{2DFBE3AD-9831-4217-B054-C42017E38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28" y="4133652"/>
            <a:ext cx="3840201" cy="250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оект РАЗОМ 3.0: Як навчати дітей із особливими освітніми потребами -  новини освіти | «Освіторія»">
            <a:extLst>
              <a:ext uri="{FF2B5EF4-FFF2-40B4-BE49-F238E27FC236}">
                <a16:creationId xmlns:a16="http://schemas.microsoft.com/office/drawing/2014/main" id="{E7629782-7187-4101-861D-37C1CF064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031" y="1610672"/>
            <a:ext cx="3756439" cy="250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6891BE-5FD6-46EE-A8A3-15084D6220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-9554" y="5589000"/>
            <a:ext cx="1080000" cy="1080000"/>
          </a:xfrm>
          <a:prstGeom prst="rect">
            <a:avLst/>
          </a:prstGeom>
        </p:spPr>
      </p:pic>
      <p:sp>
        <p:nvSpPr>
          <p:cNvPr id="7" name="Google Shape;1384;p67">
            <a:extLst>
              <a:ext uri="{FF2B5EF4-FFF2-40B4-BE49-F238E27FC236}">
                <a16:creationId xmlns:a16="http://schemas.microsoft.com/office/drawing/2014/main" id="{37F58BC2-0C31-419D-9717-272AF0DC9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1000" y="5642522"/>
            <a:ext cx="5244000" cy="89147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uk-UA" sz="2000" b="1" i="1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Як працювати з дітьми з особливими освітніми потребами. </a:t>
            </a:r>
            <a:r>
              <a:rPr lang="uk-UA" sz="2000" b="1" i="1" dirty="0" err="1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Денверська</a:t>
            </a:r>
            <a:r>
              <a:rPr lang="uk-UA" sz="2000" b="1" i="1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модель.</a:t>
            </a:r>
            <a:r>
              <a:rPr lang="uk-UA" sz="2000" b="1" i="1" dirty="0">
                <a:solidFill>
                  <a:srgbClr val="0070C0"/>
                </a:solidFill>
              </a:rPr>
              <a:t> </a:t>
            </a:r>
            <a:endParaRPr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1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67"/>
          <p:cNvSpPr txBox="1">
            <a:spLocks noGrp="1"/>
          </p:cNvSpPr>
          <p:nvPr>
            <p:ph type="title"/>
          </p:nvPr>
        </p:nvSpPr>
        <p:spPr>
          <a:xfrm>
            <a:off x="2329845" y="1216003"/>
            <a:ext cx="7920000" cy="169739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Дякую за увагу! </a:t>
            </a: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392" name="Google Shape;1392;p67"/>
          <p:cNvGrpSpPr/>
          <p:nvPr/>
        </p:nvGrpSpPr>
        <p:grpSpPr>
          <a:xfrm>
            <a:off x="1183031" y="3817817"/>
            <a:ext cx="516908" cy="516881"/>
            <a:chOff x="266768" y="1721375"/>
            <a:chExt cx="397907" cy="397887"/>
          </a:xfrm>
        </p:grpSpPr>
        <p:sp>
          <p:nvSpPr>
            <p:cNvPr id="1393" name="Google Shape;1393;p67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4" name="Google Shape;1394;p67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00" name="Google Shape;1400;p67"/>
          <p:cNvGrpSpPr/>
          <p:nvPr/>
        </p:nvGrpSpPr>
        <p:grpSpPr>
          <a:xfrm>
            <a:off x="1964254" y="3827577"/>
            <a:ext cx="516719" cy="515851"/>
            <a:chOff x="2408992" y="1722875"/>
            <a:chExt cx="397761" cy="397093"/>
          </a:xfrm>
        </p:grpSpPr>
        <p:sp>
          <p:nvSpPr>
            <p:cNvPr id="1401" name="Google Shape;1401;p67"/>
            <p:cNvSpPr/>
            <p:nvPr/>
          </p:nvSpPr>
          <p:spPr>
            <a:xfrm>
              <a:off x="2492135" y="1827639"/>
              <a:ext cx="213667" cy="185326"/>
            </a:xfrm>
            <a:custGeom>
              <a:avLst/>
              <a:gdLst/>
              <a:ahLst/>
              <a:cxnLst/>
              <a:rect l="l" t="t" r="r" b="b"/>
              <a:pathLst>
                <a:path w="10238" h="8880" extrusionOk="0">
                  <a:moveTo>
                    <a:pt x="2548" y="1"/>
                  </a:moveTo>
                  <a:cubicBezTo>
                    <a:pt x="2277" y="1"/>
                    <a:pt x="2002" y="169"/>
                    <a:pt x="1743" y="427"/>
                  </a:cubicBezTo>
                  <a:cubicBezTo>
                    <a:pt x="1" y="2171"/>
                    <a:pt x="2739" y="5655"/>
                    <a:pt x="3567" y="6491"/>
                  </a:cubicBezTo>
                  <a:cubicBezTo>
                    <a:pt x="4206" y="7123"/>
                    <a:pt x="6403" y="8880"/>
                    <a:pt x="8179" y="8880"/>
                  </a:cubicBezTo>
                  <a:cubicBezTo>
                    <a:pt x="8718" y="8880"/>
                    <a:pt x="9219" y="8718"/>
                    <a:pt x="9626" y="8312"/>
                  </a:cubicBezTo>
                  <a:cubicBezTo>
                    <a:pt x="10054" y="7884"/>
                    <a:pt x="10238" y="7401"/>
                    <a:pt x="9812" y="6981"/>
                  </a:cubicBezTo>
                  <a:cubicBezTo>
                    <a:pt x="9168" y="6339"/>
                    <a:pt x="8797" y="6140"/>
                    <a:pt x="8555" y="6140"/>
                  </a:cubicBezTo>
                  <a:cubicBezTo>
                    <a:pt x="8422" y="6140"/>
                    <a:pt x="8327" y="6200"/>
                    <a:pt x="8248" y="6279"/>
                  </a:cubicBezTo>
                  <a:cubicBezTo>
                    <a:pt x="8064" y="6461"/>
                    <a:pt x="7636" y="7077"/>
                    <a:pt x="7461" y="7252"/>
                  </a:cubicBezTo>
                  <a:cubicBezTo>
                    <a:pt x="7260" y="7452"/>
                    <a:pt x="7021" y="7534"/>
                    <a:pt x="6762" y="7534"/>
                  </a:cubicBezTo>
                  <a:cubicBezTo>
                    <a:pt x="5839" y="7534"/>
                    <a:pt x="4665" y="6485"/>
                    <a:pt x="4117" y="5939"/>
                  </a:cubicBezTo>
                  <a:lnTo>
                    <a:pt x="4115" y="5938"/>
                  </a:lnTo>
                  <a:cubicBezTo>
                    <a:pt x="3417" y="5235"/>
                    <a:pt x="1890" y="3505"/>
                    <a:pt x="2803" y="2592"/>
                  </a:cubicBezTo>
                  <a:cubicBezTo>
                    <a:pt x="2879" y="2516"/>
                    <a:pt x="3056" y="2378"/>
                    <a:pt x="3254" y="2228"/>
                  </a:cubicBezTo>
                  <a:cubicBezTo>
                    <a:pt x="3445" y="2083"/>
                    <a:pt x="3661" y="1922"/>
                    <a:pt x="3776" y="1807"/>
                  </a:cubicBezTo>
                  <a:cubicBezTo>
                    <a:pt x="3999" y="1584"/>
                    <a:pt x="4069" y="1241"/>
                    <a:pt x="3080" y="250"/>
                  </a:cubicBezTo>
                  <a:cubicBezTo>
                    <a:pt x="2909" y="76"/>
                    <a:pt x="2730" y="1"/>
                    <a:pt x="2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2" name="Google Shape;1402;p67"/>
            <p:cNvSpPr/>
            <p:nvPr/>
          </p:nvSpPr>
          <p:spPr>
            <a:xfrm>
              <a:off x="2408992" y="1722875"/>
              <a:ext cx="397761" cy="397093"/>
            </a:xfrm>
            <a:custGeom>
              <a:avLst/>
              <a:gdLst/>
              <a:ahLst/>
              <a:cxnLst/>
              <a:rect l="l" t="t" r="r" b="b"/>
              <a:pathLst>
                <a:path w="19059" h="19027" extrusionOk="0">
                  <a:moveTo>
                    <a:pt x="6538" y="3907"/>
                  </a:moveTo>
                  <a:cubicBezTo>
                    <a:pt x="7030" y="3907"/>
                    <a:pt x="7490" y="4114"/>
                    <a:pt x="7853" y="4483"/>
                  </a:cubicBezTo>
                  <a:cubicBezTo>
                    <a:pt x="8326" y="4955"/>
                    <a:pt x="9768" y="6397"/>
                    <a:pt x="8549" y="7616"/>
                  </a:cubicBezTo>
                  <a:cubicBezTo>
                    <a:pt x="8407" y="7756"/>
                    <a:pt x="8145" y="7957"/>
                    <a:pt x="7912" y="8136"/>
                  </a:cubicBezTo>
                  <a:cubicBezTo>
                    <a:pt x="7767" y="8246"/>
                    <a:pt x="7634" y="8343"/>
                    <a:pt x="7576" y="8400"/>
                  </a:cubicBezTo>
                  <a:cubicBezTo>
                    <a:pt x="7599" y="8585"/>
                    <a:pt x="8227" y="9504"/>
                    <a:pt x="8888" y="10169"/>
                  </a:cubicBezTo>
                  <a:cubicBezTo>
                    <a:pt x="9546" y="10823"/>
                    <a:pt x="10450" y="11437"/>
                    <a:pt x="10732" y="11437"/>
                  </a:cubicBezTo>
                  <a:cubicBezTo>
                    <a:pt x="10736" y="11437"/>
                    <a:pt x="10740" y="11437"/>
                    <a:pt x="10744" y="11437"/>
                  </a:cubicBezTo>
                  <a:cubicBezTo>
                    <a:pt x="10716" y="11423"/>
                    <a:pt x="10813" y="11292"/>
                    <a:pt x="10923" y="11147"/>
                  </a:cubicBezTo>
                  <a:cubicBezTo>
                    <a:pt x="11100" y="10913"/>
                    <a:pt x="11301" y="10650"/>
                    <a:pt x="11443" y="10510"/>
                  </a:cubicBezTo>
                  <a:cubicBezTo>
                    <a:pt x="11789" y="10163"/>
                    <a:pt x="12153" y="10031"/>
                    <a:pt x="12508" y="10031"/>
                  </a:cubicBezTo>
                  <a:cubicBezTo>
                    <a:pt x="13402" y="10031"/>
                    <a:pt x="14236" y="10866"/>
                    <a:pt x="14576" y="11205"/>
                  </a:cubicBezTo>
                  <a:cubicBezTo>
                    <a:pt x="15328" y="11943"/>
                    <a:pt x="15425" y="13093"/>
                    <a:pt x="14399" y="14119"/>
                  </a:cubicBezTo>
                  <a:cubicBezTo>
                    <a:pt x="13750" y="14770"/>
                    <a:pt x="12980" y="15023"/>
                    <a:pt x="12179" y="15023"/>
                  </a:cubicBezTo>
                  <a:cubicBezTo>
                    <a:pt x="10063" y="15023"/>
                    <a:pt x="7723" y="13248"/>
                    <a:pt x="6764" y="12299"/>
                  </a:cubicBezTo>
                  <a:cubicBezTo>
                    <a:pt x="5451" y="10974"/>
                    <a:pt x="2573" y="7025"/>
                    <a:pt x="4938" y="4660"/>
                  </a:cubicBezTo>
                  <a:cubicBezTo>
                    <a:pt x="5458" y="4140"/>
                    <a:pt x="6017" y="3907"/>
                    <a:pt x="6538" y="3907"/>
                  </a:cubicBezTo>
                  <a:close/>
                  <a:moveTo>
                    <a:pt x="9545" y="0"/>
                  </a:moveTo>
                  <a:cubicBezTo>
                    <a:pt x="4319" y="0"/>
                    <a:pt x="31" y="4288"/>
                    <a:pt x="31" y="9514"/>
                  </a:cubicBezTo>
                  <a:cubicBezTo>
                    <a:pt x="31" y="11064"/>
                    <a:pt x="448" y="12594"/>
                    <a:pt x="1172" y="13954"/>
                  </a:cubicBezTo>
                  <a:lnTo>
                    <a:pt x="49" y="18334"/>
                  </a:lnTo>
                  <a:cubicBezTo>
                    <a:pt x="1" y="18524"/>
                    <a:pt x="57" y="18725"/>
                    <a:pt x="195" y="18863"/>
                  </a:cubicBezTo>
                  <a:cubicBezTo>
                    <a:pt x="302" y="18971"/>
                    <a:pt x="445" y="19027"/>
                    <a:pt x="590" y="19027"/>
                  </a:cubicBezTo>
                  <a:cubicBezTo>
                    <a:pt x="635" y="19027"/>
                    <a:pt x="680" y="19021"/>
                    <a:pt x="724" y="19010"/>
                  </a:cubicBezTo>
                  <a:lnTo>
                    <a:pt x="5104" y="17887"/>
                  </a:lnTo>
                  <a:cubicBezTo>
                    <a:pt x="6465" y="18609"/>
                    <a:pt x="7995" y="19026"/>
                    <a:pt x="9545" y="19026"/>
                  </a:cubicBezTo>
                  <a:cubicBezTo>
                    <a:pt x="14770" y="19026"/>
                    <a:pt x="19058" y="14738"/>
                    <a:pt x="19058" y="9514"/>
                  </a:cubicBezTo>
                  <a:cubicBezTo>
                    <a:pt x="19058" y="4288"/>
                    <a:pt x="14770" y="0"/>
                    <a:pt x="9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00" name="Рисунок 199">
            <a:extLst>
              <a:ext uri="{FF2B5EF4-FFF2-40B4-BE49-F238E27FC236}">
                <a16:creationId xmlns:a16="http://schemas.microsoft.com/office/drawing/2014/main" id="{3888B46E-B3EA-4C87-901F-B4F4F178E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06" y="747750"/>
            <a:ext cx="1761332" cy="1697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5976322a44a97ac26d815ee62557e8e28e4d6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195</Words>
  <Application>Microsoft Office PowerPoint</Application>
  <PresentationFormat>Широкоэкранный</PresentationFormat>
  <Paragraphs>36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Ranchers</vt:lpstr>
      <vt:lpstr>Times New Roman</vt:lpstr>
      <vt:lpstr>Wingdings</vt:lpstr>
      <vt:lpstr>Тема Office</vt:lpstr>
      <vt:lpstr>Центр професійного розвитку  педагогічних працівників ВМР </vt:lpstr>
      <vt:lpstr>     Упродовж останніх років в Україні спостерігається значне збільшення кількості дітей з  особливими освітніми потребами, які отримують освіту в інклюзивних класах (групах) закладів освіти.      За офіційними статистичними даними в результаті розвитку інклюзивного навчання у 2021/2022 н. р. кількість учнів з особливими освітніми потребами в інклюзивних класах ЗЗСО збільшилась на 7608 осіб і становить 32686 учнів, у 2020/2021 було 25078 учнів.       Кількість інклюзивних класів зросла на 4535 одиниць і становить 23216 таких класів.       Для забезпечення особистісно орієнтованого навчання в інклюзивних класах введено 22 тис.758 ставок асистентів вчителя, що на 5543 більше, ніж у минулому році – 17 тис.215. </vt:lpstr>
      <vt:lpstr>Заголовок презентации</vt:lpstr>
      <vt:lpstr>Презентация PowerPoint</vt:lpstr>
      <vt:lpstr>Структура школи у США, де навчаються діти з ООП: </vt:lpstr>
      <vt:lpstr>Як працювати з дітьми з особливими освітніми потребами. Денверська модель. </vt:lpstr>
      <vt:lpstr>Дякую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Пользователь</cp:lastModifiedBy>
  <cp:revision>47</cp:revision>
  <dcterms:created xsi:type="dcterms:W3CDTF">2020-07-14T14:01:38Z</dcterms:created>
  <dcterms:modified xsi:type="dcterms:W3CDTF">2022-01-25T14:41:48Z</dcterms:modified>
</cp:coreProperties>
</file>